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lmarai" panose="020B0604020202020204" charset="-78"/>
      <p:regular r:id="rId17"/>
    </p:embeddedFont>
    <p:embeddedFont>
      <p:font typeface="Almarai Bold" panose="020B0604020202020204" charset="-7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94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svg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1E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565940" y="-491592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8" y="0"/>
                </a:lnTo>
                <a:lnTo>
                  <a:pt x="8754598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7142" r="-57142"/>
              </a:stretch>
            </a:blipFill>
          </p:spPr>
        </p:sp>
      </p:grpSp>
      <p:grpSp>
        <p:nvGrpSpPr>
          <p:cNvPr id="5" name="Group 5"/>
          <p:cNvGrpSpPr/>
          <p:nvPr/>
        </p:nvGrpSpPr>
        <p:grpSpPr>
          <a:xfrm rot="-10800000">
            <a:off x="12201419" y="5061812"/>
            <a:ext cx="5246522" cy="7495031"/>
            <a:chOff x="0" y="0"/>
            <a:chExt cx="4445000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 rot="-10800000">
            <a:off x="9144000" y="6196748"/>
            <a:ext cx="2564685" cy="3663835"/>
            <a:chOff x="0" y="0"/>
            <a:chExt cx="4445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1" name="Group 11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1428" r="-21428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>
            <a:off x="8805262" y="-3450194"/>
            <a:ext cx="6752859" cy="9646942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-201730" r="-201730"/>
              </a:stretch>
            </a:blipFill>
          </p:spPr>
        </p:sp>
      </p:grpSp>
      <p:grpSp>
        <p:nvGrpSpPr>
          <p:cNvPr id="15" name="Group 15"/>
          <p:cNvGrpSpPr/>
          <p:nvPr/>
        </p:nvGrpSpPr>
        <p:grpSpPr>
          <a:xfrm rot="5400000">
            <a:off x="16605949" y="3464712"/>
            <a:ext cx="841991" cy="84199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126211" r="-126211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-5976625" y="4306703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9"/>
                </a:lnTo>
                <a:lnTo>
                  <a:pt x="0" y="87545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269615" y="7538099"/>
            <a:ext cx="4298151" cy="1421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34"/>
              </a:lnSpc>
            </a:pPr>
            <a:r>
              <a:rPr lang="en-US" sz="2304" spc="3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Studi Data Ulasan Sistem Tiket Pelanggan </a:t>
            </a:r>
          </a:p>
          <a:p>
            <a:pPr algn="ctr">
              <a:lnSpc>
                <a:spcPts val="2834"/>
              </a:lnSpc>
            </a:pPr>
            <a:r>
              <a:rPr lang="en-US" sz="2304" spc="352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Oktober 2025</a:t>
            </a:r>
          </a:p>
          <a:p>
            <a:pPr marL="0" lvl="0" indent="0" algn="ctr">
              <a:lnSpc>
                <a:spcPts val="2628"/>
              </a:lnSpc>
              <a:spcBef>
                <a:spcPct val="0"/>
              </a:spcBef>
            </a:pPr>
            <a:endParaRPr lang="en-US" sz="2304" spc="352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02934" y="1926406"/>
            <a:ext cx="7231514" cy="22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ANALISIS SENTIMEN &amp;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02934" y="4099560"/>
            <a:ext cx="7231514" cy="2221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KEPUASAN PELANGGAN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517515" y="1734879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2701199" y="1299372"/>
            <a:ext cx="9083026" cy="1525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TINDAKAN YANG DISARANKAN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517515" y="2417844"/>
            <a:ext cx="6134277" cy="61342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1447635" y="4143354"/>
            <a:ext cx="8460280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okus pada ulasan di mana </a:t>
            </a:r>
            <a:r>
              <a:rPr lang="en-US" sz="2915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kedua label berbeda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— biasanya berisi makna ambigu atau nada campuran.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7635" y="5929993"/>
            <a:ext cx="8460280" cy="1504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rioritaskan ulasan </a:t>
            </a:r>
            <a:r>
              <a:rPr lang="en-US" sz="2915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negatif konsisten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(baik dari model maupun TextBlob) untuk perbaikan kualitas layanan.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028700" y="1454474"/>
            <a:ext cx="1224824" cy="12248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028700" y="1734879"/>
            <a:ext cx="6134277" cy="6134277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873389" y="1416913"/>
            <a:ext cx="9083026" cy="76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034"/>
              </a:lnSpc>
              <a:spcBef>
                <a:spcPct val="0"/>
              </a:spcBef>
            </a:pPr>
            <a:r>
              <a:rPr lang="en-US" sz="5028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STRATEGI PENGGUNAAN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028700" y="2417844"/>
            <a:ext cx="6134277" cy="61342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8496135" y="3801871"/>
            <a:ext cx="8460280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unakan </a:t>
            </a:r>
            <a:r>
              <a:rPr lang="en-US" sz="2915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hasil model sentimen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untuk metrik bisnis (dashboard, KPI).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496135" y="5648295"/>
            <a:ext cx="8460280" cy="10001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23"/>
              </a:lnSpc>
              <a:spcBef>
                <a:spcPct val="0"/>
              </a:spcBef>
            </a:pPr>
            <a:r>
              <a:rPr lang="en-US" sz="2915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Gun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akan </a:t>
            </a:r>
            <a:r>
              <a:rPr lang="en-US" sz="2915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hasil TextBlob</a:t>
            </a:r>
            <a:r>
              <a:rPr lang="en-US" sz="2915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untuk validasi kualitatif dan analisis bahasa pelanggan.</a:t>
            </a:r>
          </a:p>
        </p:txBody>
      </p:sp>
      <p:grpSp>
        <p:nvGrpSpPr>
          <p:cNvPr id="13" name="Group 13"/>
          <p:cNvGrpSpPr/>
          <p:nvPr/>
        </p:nvGrpSpPr>
        <p:grpSpPr>
          <a:xfrm rot="5400000">
            <a:off x="16034476" y="1193020"/>
            <a:ext cx="1224824" cy="122482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22197" y="4513588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46734" y="6077353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71272" y="764176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1343978"/>
            <a:ext cx="10221668" cy="946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REKOMENDASI STRATEGI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5167" y="458899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9705" y="61527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4242" y="771717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3736" y="3184841"/>
            <a:ext cx="8043901" cy="47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Foku</a:t>
            </a:r>
            <a:r>
              <a:rPr lang="en-US" sz="28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 pada area negatif (kecepatan &amp; fitur lambat)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6734" y="4650120"/>
            <a:ext cx="8127671" cy="9724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Tindak </a:t>
            </a:r>
            <a:r>
              <a:rPr lang="en-US" sz="28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lanjuti ulasan netral dengan survei lanjutan</a:t>
            </a:r>
          </a:p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endParaRPr lang="en-US" sz="28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754242" y="6029728"/>
            <a:ext cx="7363438" cy="13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6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Gunak</a:t>
            </a:r>
            <a:r>
              <a:rPr lang="en-US" sz="26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an ulasan positif sebagai testimoni kampanye digital</a:t>
            </a:r>
          </a:p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endParaRPr lang="en-US" sz="26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6046309" y="7603667"/>
            <a:ext cx="6769182" cy="13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6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Mon</a:t>
            </a:r>
            <a:r>
              <a:rPr lang="en-US" sz="26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itoring dashboard bulanan untuk tren sentimen</a:t>
            </a:r>
          </a:p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endParaRPr lang="en-US" sz="2678" u="none" strike="noStrike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156821" y="75452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5727" r="-15727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086541" y="0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5109196" y="15648"/>
            <a:ext cx="12010783" cy="10400796"/>
            <a:chOff x="0" y="0"/>
            <a:chExt cx="4282440" cy="370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3"/>
              <a:stretch>
                <a:fillRect l="-102591" r="-102591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7511810" y="1478231"/>
            <a:ext cx="6542245" cy="1009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4"/>
              </a:lnSpc>
              <a:spcBef>
                <a:spcPct val="0"/>
              </a:spcBef>
            </a:pPr>
            <a:r>
              <a:rPr lang="en-US" sz="657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KESIMPULAN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8362998" y="3157675"/>
            <a:ext cx="9488620" cy="4179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62"/>
              </a:lnSpc>
            </a:pPr>
            <a:r>
              <a:rPr lang="en-US" sz="3016" spc="29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Secara keseluruhan, </a:t>
            </a:r>
            <a:r>
              <a:rPr lang="en-US" sz="3016" b="1" spc="295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pelanggan puas dan merasa mudah menggunakan produk</a:t>
            </a:r>
            <a:r>
              <a:rPr lang="en-US" sz="3016" spc="29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, namun </a:t>
            </a:r>
            <a:r>
              <a:rPr lang="en-US" sz="3016" b="1" spc="295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belum cukup terhubung secara emosional</a:t>
            </a:r>
            <a:r>
              <a:rPr lang="en-US" sz="3016" spc="29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 untuk menjadi pelanggan loyal.?Prioritas utama perbaikan adalah </a:t>
            </a:r>
            <a:r>
              <a:rPr lang="en-US" sz="3016" b="1" spc="295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peningkatan layanan pelanggan dan strategi engagement</a:t>
            </a:r>
            <a:r>
              <a:rPr lang="en-US" sz="3016" spc="29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 agar kepuasan tinggi dapat bertransformasi menjadi </a:t>
            </a:r>
            <a:r>
              <a:rPr lang="en-US" sz="3016" b="1" spc="295">
                <a:solidFill>
                  <a:srgbClr val="F5FFF5"/>
                </a:solidFill>
                <a:latin typeface="Almarai Bold"/>
                <a:ea typeface="Almarai Bold"/>
                <a:cs typeface="Almarai Bold"/>
                <a:sym typeface="Almarai Bold"/>
              </a:rPr>
              <a:t>loyalitas dan advokasi merek (promoters)</a:t>
            </a:r>
            <a:r>
              <a:rPr lang="en-US" sz="3016" spc="295">
                <a:solidFill>
                  <a:srgbClr val="F5FFF5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4664277" y="-871079"/>
            <a:ext cx="1683983" cy="2405689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 rot="5400000">
            <a:off x="16417309" y="1645890"/>
            <a:ext cx="841991" cy="841991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 rot="5400000">
            <a:off x="6480591" y="8837304"/>
            <a:ext cx="841991" cy="84199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grpSp>
        <p:nvGrpSpPr>
          <p:cNvPr id="22" name="Group 22"/>
          <p:cNvGrpSpPr/>
          <p:nvPr/>
        </p:nvGrpSpPr>
        <p:grpSpPr>
          <a:xfrm>
            <a:off x="14463544" y="7799071"/>
            <a:ext cx="2374761" cy="3392515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7591" y="3119439"/>
            <a:ext cx="11712819" cy="13130362"/>
            <a:chOff x="0" y="0"/>
            <a:chExt cx="2807934" cy="31477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07934" cy="3147764"/>
            </a:xfrm>
            <a:custGeom>
              <a:avLst/>
              <a:gdLst/>
              <a:ahLst/>
              <a:cxnLst/>
              <a:rect l="l" t="t" r="r" b="b"/>
              <a:pathLst>
                <a:path w="2807934" h="3147764">
                  <a:moveTo>
                    <a:pt x="66098" y="0"/>
                  </a:moveTo>
                  <a:lnTo>
                    <a:pt x="2741836" y="0"/>
                  </a:lnTo>
                  <a:cubicBezTo>
                    <a:pt x="2778341" y="0"/>
                    <a:pt x="2807934" y="29593"/>
                    <a:pt x="2807934" y="66098"/>
                  </a:cubicBezTo>
                  <a:lnTo>
                    <a:pt x="2807934" y="3081666"/>
                  </a:lnTo>
                  <a:cubicBezTo>
                    <a:pt x="2807934" y="3118171"/>
                    <a:pt x="2778341" y="3147764"/>
                    <a:pt x="2741836" y="3147764"/>
                  </a:cubicBezTo>
                  <a:lnTo>
                    <a:pt x="66098" y="3147764"/>
                  </a:lnTo>
                  <a:cubicBezTo>
                    <a:pt x="29593" y="3147764"/>
                    <a:pt x="0" y="3118171"/>
                    <a:pt x="0" y="3081666"/>
                  </a:cubicBezTo>
                  <a:lnTo>
                    <a:pt x="0" y="66098"/>
                  </a:lnTo>
                  <a:cubicBezTo>
                    <a:pt x="0" y="29593"/>
                    <a:pt x="29593" y="0"/>
                    <a:pt x="66098" y="0"/>
                  </a:cubicBezTo>
                  <a:close/>
                </a:path>
              </a:pathLst>
            </a:custGeom>
            <a:solidFill>
              <a:srgbClr val="051D40"/>
            </a:solidFill>
            <a:ln cap="rnd">
              <a:noFill/>
              <a:prstDash val="solid"/>
              <a:round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807934" cy="319538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336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424547" y="3677829"/>
            <a:ext cx="3095834" cy="3083741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223" t="-57607" r="223" b="-57607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>
            <a:off x="15561197" y="-3076614"/>
            <a:ext cx="7200900" cy="10287000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>
            <a:off x="-4474097" y="-509429"/>
            <a:ext cx="7200900" cy="10287000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>
                <a:alphaModFix amt="18999"/>
              </a:blip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-4722727" y="267514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201730" r="-20173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6048766" y="1472447"/>
            <a:ext cx="6854345" cy="828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51"/>
              </a:lnSpc>
              <a:spcBef>
                <a:spcPct val="0"/>
              </a:spcBef>
            </a:pPr>
            <a:r>
              <a:rPr lang="en-US" sz="5376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KONTAK SAYA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5341055" y="1279135"/>
            <a:ext cx="1224824" cy="1224824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26211" r="-126211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4388347" y="7770064"/>
            <a:ext cx="229809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232" b="1" spc="11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ALAMAT EMAIL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94451" y="8093914"/>
            <a:ext cx="5085884" cy="36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349" b="1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lukmnaja24@gmail.com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823418" y="7770064"/>
            <a:ext cx="229809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232" b="1" spc="11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TELEPON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1754064" y="7770064"/>
            <a:ext cx="2298092" cy="342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8"/>
              </a:lnSpc>
            </a:pPr>
            <a:r>
              <a:rPr lang="en-US" sz="2232" b="1" spc="111">
                <a:solidFill>
                  <a:srgbClr val="FFFBFB"/>
                </a:solidFill>
                <a:latin typeface="Almarai Bold"/>
                <a:ea typeface="Almarai Bold"/>
                <a:cs typeface="Almarai Bold"/>
                <a:sym typeface="Almarai Bold"/>
              </a:rPr>
              <a:t>LINKEDIN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429522" y="8093914"/>
            <a:ext cx="5085884" cy="368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349" b="1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+6281313402496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121510" y="8093914"/>
            <a:ext cx="5085884" cy="717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18"/>
              </a:lnSpc>
            </a:pPr>
            <a:r>
              <a:rPr lang="en-US" sz="2349" b="1" spc="117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linkedin.com/in/muhammad-lukmanul-hakim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9690195" y="3049848"/>
            <a:ext cx="7569105" cy="7868257"/>
            <a:chOff x="0" y="0"/>
            <a:chExt cx="6108573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690195" y="736179"/>
            <a:ext cx="7569105" cy="7868257"/>
            <a:chOff x="0" y="0"/>
            <a:chExt cx="6108573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569539" y="4369735"/>
            <a:ext cx="7060868" cy="13856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303"/>
              </a:lnSpc>
            </a:pPr>
            <a:r>
              <a:rPr lang="en-US" sz="8073" b="1" spc="492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THANK YOU</a:t>
            </a:r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690195" y="-62141"/>
            <a:ext cx="7569105" cy="7868257"/>
            <a:chOff x="0" y="0"/>
            <a:chExt cx="6108573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3"/>
              <a:stretch>
                <a:fillRect l="-28012" r="-28012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690195" y="1390043"/>
            <a:ext cx="7569105" cy="7868257"/>
            <a:chOff x="0" y="0"/>
            <a:chExt cx="6108573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108573" cy="6350000"/>
            </a:xfrm>
            <a:custGeom>
              <a:avLst/>
              <a:gdLst/>
              <a:ahLst/>
              <a:cxnLst/>
              <a:rect l="l" t="t" r="r" b="b"/>
              <a:pathLst>
                <a:path w="6108573" h="6350000">
                  <a:moveTo>
                    <a:pt x="6108573" y="0"/>
                  </a:moveTo>
                  <a:lnTo>
                    <a:pt x="6108573" y="3295396"/>
                  </a:lnTo>
                  <a:cubicBezTo>
                    <a:pt x="6108573" y="4982464"/>
                    <a:pt x="4741164" y="6350000"/>
                    <a:pt x="3054350" y="6350000"/>
                  </a:cubicBezTo>
                  <a:cubicBezTo>
                    <a:pt x="1367536" y="6350000"/>
                    <a:pt x="0" y="4982464"/>
                    <a:pt x="0" y="3295523"/>
                  </a:cubicBezTo>
                  <a:lnTo>
                    <a:pt x="0" y="0"/>
                  </a:lnTo>
                  <a:lnTo>
                    <a:pt x="6108573" y="0"/>
                  </a:lnTo>
                  <a:close/>
                </a:path>
              </a:pathLst>
            </a:custGeom>
            <a:blipFill>
              <a:blip r:embed="rId2"/>
              <a:stretch>
                <a:fillRect l="-133175" r="-133175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93253" y="3029354"/>
            <a:ext cx="911914" cy="911914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322197" y="4513588"/>
            <a:ext cx="911914" cy="91191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3546734" y="6077353"/>
            <a:ext cx="911914" cy="91191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771272" y="7641767"/>
            <a:ext cx="911914" cy="91191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016575" y="-1489570"/>
            <a:ext cx="4202211" cy="6003158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 rot="5400000">
            <a:off x="16605949" y="8402070"/>
            <a:ext cx="841991" cy="841991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20" name="TextBox 20"/>
          <p:cNvSpPr txBox="1"/>
          <p:nvPr/>
        </p:nvSpPr>
        <p:spPr>
          <a:xfrm>
            <a:off x="1028700" y="1343978"/>
            <a:ext cx="9350811" cy="9614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73"/>
              </a:lnSpc>
              <a:spcBef>
                <a:spcPct val="0"/>
              </a:spcBef>
            </a:pPr>
            <a:r>
              <a:rPr lang="en-US" sz="6227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DATA UNDERSTANDING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76223" y="3104765"/>
            <a:ext cx="880028" cy="698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305167" y="458899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529705" y="6152764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03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754242" y="7717179"/>
            <a:ext cx="880028" cy="684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26"/>
              </a:lnSpc>
              <a:spcBef>
                <a:spcPct val="0"/>
              </a:spcBef>
            </a:pPr>
            <a:r>
              <a:rPr lang="en-US" sz="4004" b="1">
                <a:solidFill>
                  <a:srgbClr val="051D40"/>
                </a:solidFill>
                <a:latin typeface="Almarai Bold"/>
                <a:ea typeface="Almarai Bold"/>
                <a:cs typeface="Almarai Bold"/>
                <a:sym typeface="Almarai Bold"/>
              </a:rPr>
              <a:t>04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613736" y="3222941"/>
            <a:ext cx="6138901" cy="47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</a:t>
            </a:r>
            <a:r>
              <a:rPr lang="en-US" sz="28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taset : hasil_analisis_sentimen.csv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3546734" y="4707175"/>
            <a:ext cx="6138901" cy="477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72"/>
              </a:lnSpc>
              <a:spcBef>
                <a:spcPct val="0"/>
              </a:spcBef>
            </a:pPr>
            <a:r>
              <a:rPr lang="en-US" sz="28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</a:t>
            </a:r>
            <a:r>
              <a:rPr lang="en-US" sz="28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umlah Data: 1.462 baris × 10 kolom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54242" y="5816217"/>
            <a:ext cx="7789439" cy="13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6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Va</a:t>
            </a:r>
            <a:r>
              <a:rPr lang="en-US" sz="26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riabel Utama: id_survey, date_of_survey, ticket_system, overall_rating, cleaned_review, sentiment_label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046309" y="7594142"/>
            <a:ext cx="6769182" cy="1386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96"/>
              </a:lnSpc>
              <a:spcBef>
                <a:spcPct val="0"/>
              </a:spcBef>
            </a:pPr>
            <a:r>
              <a:rPr lang="en-US" sz="2678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Tujuan: M</a:t>
            </a:r>
            <a:r>
              <a:rPr lang="en-US" sz="2678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emahami persepsi pelanggan terhadap sistem tiket berdasarkan ulasan dan rating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543681" y="1640457"/>
            <a:ext cx="4904260" cy="7006086"/>
            <a:chOff x="0" y="0"/>
            <a:chExt cx="4445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-57142" r="-57142"/>
              </a:stretch>
            </a:blipFill>
          </p:spPr>
        </p:sp>
      </p:grpSp>
      <p:grpSp>
        <p:nvGrpSpPr>
          <p:cNvPr id="31" name="Group 31"/>
          <p:cNvGrpSpPr/>
          <p:nvPr/>
        </p:nvGrpSpPr>
        <p:grpSpPr>
          <a:xfrm rot="-10800000">
            <a:off x="16605949" y="1202778"/>
            <a:ext cx="5246522" cy="7495031"/>
            <a:chOff x="0" y="0"/>
            <a:chExt cx="4445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976691" y="-56898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700" y="6178422"/>
            <a:ext cx="2492805" cy="740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993"/>
              </a:lnSpc>
              <a:spcBef>
                <a:spcPct val="0"/>
              </a:spcBef>
            </a:pPr>
            <a:r>
              <a:rPr lang="en-US" sz="2168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LANGKAH PREPROCESSING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67242" y="1362720"/>
            <a:ext cx="8156686" cy="8252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3"/>
              </a:lnSpc>
            </a:pPr>
            <a:endParaRPr dirty="0"/>
          </a:p>
          <a:p>
            <a:pPr marL="288156" lvl="1"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Data cleaning:</a:t>
            </a:r>
          </a:p>
          <a:p>
            <a:pPr marL="576312" lvl="1" indent="-288156" algn="just">
              <a:lnSpc>
                <a:spcPts val="3363"/>
              </a:lnSpc>
              <a:buFontTx/>
              <a:buAutoNum type="arabicPeriod"/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Replace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nilai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-1 dan 0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jadi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NaN</a:t>
            </a:r>
            <a:endParaRPr lang="en-US" sz="2669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576312" lvl="1" indent="-288156" algn="just">
              <a:lnSpc>
                <a:spcPts val="3363"/>
              </a:lnSpc>
              <a:buAutoNum type="arabicPeriod"/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Ambil responded yang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hanya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mengisi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nilai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.</a:t>
            </a:r>
          </a:p>
          <a:p>
            <a:pPr marL="576312" lvl="1" indent="-288156" algn="just">
              <a:lnSpc>
                <a:spcPts val="3363"/>
              </a:lnSpc>
              <a:buAutoNum type="arabicPeriod"/>
            </a:pP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Hitung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csat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: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CSAT = Σ total satisfaction score / (number of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responded customer × max rating)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3. 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Hitung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ces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score: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CES = Σ total effort score / number of responded 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customer × max rating)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4.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Hitung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nps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score: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NPS =  (Promoter−Detractor) / Total Survey  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Responded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5. Text cleansing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:</a:t>
            </a:r>
            <a:endParaRPr lang="en-US" sz="266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1. Lowercasing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teks</a:t>
            </a:r>
            <a:endParaRPr lang="en-US" sz="266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2. Hapus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tanda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baca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dan URL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3.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Tokenisasi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&amp;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Stopword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Removal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</a:p>
          <a:p>
            <a:pPr marL="0" lvl="0" indent="0" algn="just">
              <a:lnSpc>
                <a:spcPts val="3363"/>
              </a:lnSpc>
            </a:pPr>
            <a:endParaRPr lang="en-US" sz="266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6" name="TextBox 16"/>
          <p:cNvSpPr txBox="1"/>
          <p:nvPr/>
        </p:nvSpPr>
        <p:spPr>
          <a:xfrm>
            <a:off x="1028700" y="3901359"/>
            <a:ext cx="4135034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METODE PENGOLAHAN Data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005391" y="-56898"/>
            <a:ext cx="12010783" cy="10400796"/>
            <a:chOff x="0" y="0"/>
            <a:chExt cx="4282440" cy="3708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-4976691" y="-56898"/>
            <a:ext cx="12010783" cy="10400796"/>
            <a:chOff x="0" y="0"/>
            <a:chExt cx="4282440" cy="37084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82440" cy="3708400"/>
            </a:xfrm>
            <a:custGeom>
              <a:avLst/>
              <a:gdLst/>
              <a:ahLst/>
              <a:cxnLst/>
              <a:rect l="l" t="t" r="r" b="b"/>
              <a:pathLst>
                <a:path w="4282440" h="370840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102591" r="-10259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8876742" y="2829570"/>
            <a:ext cx="8382558" cy="4764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6.   Analysis manual:</a:t>
            </a:r>
          </a:p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1.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menggunakan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TfidfVectorizer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untuk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polarity score </a:t>
            </a:r>
          </a:p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    (-1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s.d.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1)</a:t>
            </a:r>
          </a:p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2.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Klasifikasi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: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Positif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(&gt;0),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Netral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(=0),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Negatif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(&lt;0)</a:t>
            </a:r>
          </a:p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 3.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Korelasi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rating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dengan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sentiment score</a:t>
            </a:r>
          </a:p>
          <a:p>
            <a:pPr algn="just">
              <a:lnSpc>
                <a:spcPts val="3363"/>
              </a:lnSpc>
            </a:pPr>
            <a:endParaRPr lang="en-US" sz="2669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  <a:p>
            <a:pPr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7.  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Textblob</a:t>
            </a: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analysis: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1. </a:t>
            </a:r>
            <a:r>
              <a:rPr lang="en-US" sz="2669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nggunakan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TextBlob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untuk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polarity score (-1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s.d.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1)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2. 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Klasifikasi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: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Positif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(&gt;0),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Netral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(=0),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Negatif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(&lt;0)</a:t>
            </a:r>
          </a:p>
          <a:p>
            <a:pPr marL="0" lvl="0" indent="0" algn="just">
              <a:lnSpc>
                <a:spcPts val="3363"/>
              </a:lnSpc>
            </a:pP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    3. 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Korelasi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rating </a:t>
            </a:r>
            <a:r>
              <a:rPr lang="en-US" sz="2669" u="none" strike="noStrike" dirty="0" err="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dengan</a:t>
            </a:r>
            <a:r>
              <a:rPr lang="en-US" sz="2669" u="none" strike="noStrike" dirty="0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sentiment score</a:t>
            </a:r>
          </a:p>
          <a:p>
            <a:pPr marL="0" lvl="0" indent="0" algn="just">
              <a:lnSpc>
                <a:spcPts val="3363"/>
              </a:lnSpc>
            </a:pPr>
            <a:endParaRPr lang="en-US" sz="2669" u="none" strike="noStrike" dirty="0">
              <a:solidFill>
                <a:srgbClr val="FFFFFF"/>
              </a:solidFill>
              <a:latin typeface="Almarai"/>
              <a:ea typeface="Almarai"/>
              <a:cs typeface="Almarai"/>
              <a:sym typeface="Almarai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5478059" y="3920409"/>
            <a:ext cx="2446183" cy="2446183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200025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303635" y="4568149"/>
            <a:ext cx="795031" cy="1150702"/>
          </a:xfrm>
          <a:custGeom>
            <a:avLst/>
            <a:gdLst/>
            <a:ahLst/>
            <a:cxnLst/>
            <a:rect l="l" t="t" r="r" b="b"/>
            <a:pathLst>
              <a:path w="795031" h="1150702">
                <a:moveTo>
                  <a:pt x="0" y="0"/>
                </a:moveTo>
                <a:lnTo>
                  <a:pt x="795030" y="0"/>
                </a:lnTo>
                <a:lnTo>
                  <a:pt x="795030" y="1150702"/>
                </a:lnTo>
                <a:lnTo>
                  <a:pt x="0" y="115070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13" name="Group 13"/>
          <p:cNvGrpSpPr/>
          <p:nvPr/>
        </p:nvGrpSpPr>
        <p:grpSpPr>
          <a:xfrm rot="-10800000">
            <a:off x="-4533696" y="169116"/>
            <a:ext cx="5754080" cy="8220114"/>
            <a:chOff x="0" y="0"/>
            <a:chExt cx="4445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sp>
        <p:nvSpPr>
          <p:cNvPr id="15" name="TextBox 15"/>
          <p:cNvSpPr txBox="1"/>
          <p:nvPr/>
        </p:nvSpPr>
        <p:spPr>
          <a:xfrm>
            <a:off x="1028700" y="3901359"/>
            <a:ext cx="4135034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400"/>
              </a:lnSpc>
              <a:spcBef>
                <a:spcPct val="0"/>
              </a:spcBef>
            </a:pPr>
            <a:r>
              <a:rPr lang="en-US" sz="4500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METODE PENGOLAHAN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6122" y="1324752"/>
            <a:ext cx="1943100" cy="161652"/>
            <a:chOff x="0" y="0"/>
            <a:chExt cx="511763" cy="42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673330" y="793167"/>
            <a:ext cx="1224824" cy="1224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591319" y="3170362"/>
            <a:ext cx="15105362" cy="3946276"/>
          </a:xfrm>
          <a:custGeom>
            <a:avLst/>
            <a:gdLst/>
            <a:ahLst/>
            <a:cxnLst/>
            <a:rect l="l" t="t" r="r" b="b"/>
            <a:pathLst>
              <a:path w="15105362" h="3946276">
                <a:moveTo>
                  <a:pt x="0" y="0"/>
                </a:moveTo>
                <a:lnTo>
                  <a:pt x="15105362" y="0"/>
                </a:lnTo>
                <a:lnTo>
                  <a:pt x="15105362" y="3946276"/>
                </a:lnTo>
                <a:lnTo>
                  <a:pt x="0" y="39462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39023" y="910279"/>
            <a:ext cx="479671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CSAT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85122" y="8108440"/>
            <a:ext cx="11517757" cy="1149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5"/>
              </a:lnSpc>
            </a:pPr>
            <a:r>
              <a:rPr lang="en-US" sz="2199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CSAT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keseluruhan cukup baik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dengan dua aspek di kategori “Good”.</a:t>
            </a:r>
          </a:p>
          <a:p>
            <a:pPr algn="just">
              <a:lnSpc>
                <a:spcPts val="3035"/>
              </a:lnSpc>
            </a:pP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Namun,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Customer Service menjadi area prioritas perbaikan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karena berpotensi menurunkan pengalaman pelanggan secara keseluruhan.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6122" y="1324752"/>
            <a:ext cx="1943100" cy="161652"/>
            <a:chOff x="0" y="0"/>
            <a:chExt cx="511763" cy="42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673330" y="793167"/>
            <a:ext cx="1224824" cy="1224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984558" y="3742179"/>
            <a:ext cx="14318885" cy="1235004"/>
          </a:xfrm>
          <a:custGeom>
            <a:avLst/>
            <a:gdLst/>
            <a:ahLst/>
            <a:cxnLst/>
            <a:rect l="l" t="t" r="r" b="b"/>
            <a:pathLst>
              <a:path w="14318885" h="1235004">
                <a:moveTo>
                  <a:pt x="0" y="0"/>
                </a:moveTo>
                <a:lnTo>
                  <a:pt x="14318884" y="0"/>
                </a:lnTo>
                <a:lnTo>
                  <a:pt x="14318884" y="1235004"/>
                </a:lnTo>
                <a:lnTo>
                  <a:pt x="0" y="1235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39023" y="910279"/>
            <a:ext cx="479671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CES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85122" y="6285083"/>
            <a:ext cx="11517757" cy="1530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engan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CES 89.48%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pelanggan merasa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sangat mudah 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menggunakan layanan.?Tantangan berikutnya bukan lagi membuat sistem lebih mudah, tapi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membuat pengalaman layanan lebih menyenangkan.</a:t>
            </a:r>
          </a:p>
          <a:p>
            <a:pPr algn="just">
              <a:lnSpc>
                <a:spcPts val="3035"/>
              </a:lnSpc>
            </a:pPr>
            <a:endParaRPr lang="en-US" sz="2199" b="1" u="none" strike="noStrike">
              <a:solidFill>
                <a:srgbClr val="FFFFFF"/>
              </a:solidFill>
              <a:latin typeface="Almarai Bold"/>
              <a:ea typeface="Almarai Bold"/>
              <a:cs typeface="Almarai Bold"/>
              <a:sym typeface="Almarai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 rot="5400000">
            <a:off x="1396122" y="1324752"/>
            <a:ext cx="1943100" cy="161652"/>
            <a:chOff x="0" y="0"/>
            <a:chExt cx="511763" cy="4257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1763" cy="42575"/>
            </a:xfrm>
            <a:custGeom>
              <a:avLst/>
              <a:gdLst/>
              <a:ahLst/>
              <a:cxnLst/>
              <a:rect l="l" t="t" r="r" b="b"/>
              <a:pathLst>
                <a:path w="511763" h="42575">
                  <a:moveTo>
                    <a:pt x="0" y="0"/>
                  </a:moveTo>
                  <a:lnTo>
                    <a:pt x="511763" y="0"/>
                  </a:lnTo>
                  <a:lnTo>
                    <a:pt x="511763" y="42575"/>
                  </a:lnTo>
                  <a:lnTo>
                    <a:pt x="0" y="4257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511763" cy="902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673330" y="793167"/>
            <a:ext cx="1224824" cy="122482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601132" y="3630133"/>
            <a:ext cx="15085737" cy="3677148"/>
          </a:xfrm>
          <a:custGeom>
            <a:avLst/>
            <a:gdLst/>
            <a:ahLst/>
            <a:cxnLst/>
            <a:rect l="l" t="t" r="r" b="b"/>
            <a:pathLst>
              <a:path w="15085737" h="3677148">
                <a:moveTo>
                  <a:pt x="0" y="0"/>
                </a:moveTo>
                <a:lnTo>
                  <a:pt x="15085736" y="0"/>
                </a:lnTo>
                <a:lnTo>
                  <a:pt x="15085736" y="3677149"/>
                </a:lnTo>
                <a:lnTo>
                  <a:pt x="0" y="367714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839023" y="910279"/>
            <a:ext cx="4796714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711"/>
              </a:lnSpc>
              <a:spcBef>
                <a:spcPct val="0"/>
              </a:spcBef>
            </a:pPr>
            <a:r>
              <a:rPr lang="en-US" sz="6426" b="1">
                <a:solidFill>
                  <a:srgbClr val="17E3B2"/>
                </a:solidFill>
                <a:latin typeface="Almarai Bold"/>
                <a:ea typeface="Almarai Bold"/>
                <a:cs typeface="Almarai Bold"/>
                <a:sym typeface="Almarai Bold"/>
              </a:rPr>
              <a:t>NPS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385122" y="8064826"/>
            <a:ext cx="11517757" cy="768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35"/>
              </a:lnSpc>
            </a:pPr>
            <a:r>
              <a:rPr lang="en-US" sz="2199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D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engan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NPS sebesar 12.37% (Average)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pelanggan cukup puas namun </a:t>
            </a:r>
            <a:r>
              <a:rPr lang="en-US" sz="2199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belum memiliki ikatan emosional yang kuat</a:t>
            </a:r>
            <a:r>
              <a:rPr lang="en-US" sz="2199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 terhadap merek.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>
              <a:off x="4600097" y="861572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9194248" y="202855"/>
              <a:ext cx="4149650" cy="4149650"/>
            </a:xfrm>
            <a:custGeom>
              <a:avLst/>
              <a:gdLst/>
              <a:ahLst/>
              <a:cxnLst/>
              <a:rect l="l" t="t" r="r" b="b"/>
              <a:pathLst>
                <a:path w="4149650" h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13794345" y="1064427"/>
              <a:ext cx="4149650" cy="3288079"/>
            </a:xfrm>
            <a:custGeom>
              <a:avLst/>
              <a:gdLst/>
              <a:ahLst/>
              <a:cxnLst/>
              <a:rect l="l" t="t" r="r" b="b"/>
              <a:pathLst>
                <a:path w="4149650" h="3288079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b="-2620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14613775" y="-4787359"/>
            <a:ext cx="8754599" cy="8754599"/>
          </a:xfrm>
          <a:custGeom>
            <a:avLst/>
            <a:gdLst/>
            <a:ahLst/>
            <a:cxnLst/>
            <a:rect l="l" t="t" r="r" b="b"/>
            <a:pathLst>
              <a:path w="8754599" h="8754599">
                <a:moveTo>
                  <a:pt x="0" y="0"/>
                </a:moveTo>
                <a:lnTo>
                  <a:pt x="8754599" y="0"/>
                </a:lnTo>
                <a:lnTo>
                  <a:pt x="8754599" y="8754598"/>
                </a:lnTo>
                <a:lnTo>
                  <a:pt x="0" y="87545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800000">
            <a:off x="796106" y="7929818"/>
            <a:ext cx="1683983" cy="2405689"/>
            <a:chOff x="0" y="0"/>
            <a:chExt cx="4445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2" name="Group 12"/>
          <p:cNvGrpSpPr/>
          <p:nvPr/>
        </p:nvGrpSpPr>
        <p:grpSpPr>
          <a:xfrm rot="5400000">
            <a:off x="14472073" y="781782"/>
            <a:ext cx="841991" cy="84199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 rot="-5400000">
            <a:off x="2929983" y="7929818"/>
            <a:ext cx="841991" cy="84199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26211" r="-126211"/>
              </a:stretch>
            </a:blipFill>
          </p:spPr>
        </p:sp>
      </p:grpSp>
      <p:grpSp>
        <p:nvGrpSpPr>
          <p:cNvPr id="16" name="Group 16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grpSp>
        <p:nvGrpSpPr>
          <p:cNvPr id="18" name="Group 18"/>
          <p:cNvGrpSpPr/>
          <p:nvPr/>
        </p:nvGrpSpPr>
        <p:grpSpPr>
          <a:xfrm>
            <a:off x="-5173055" y="-2043171"/>
            <a:ext cx="5754080" cy="8220114"/>
            <a:chOff x="0" y="0"/>
            <a:chExt cx="4445000" cy="6350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6"/>
              <a:stretch>
                <a:fillRect l="-201730" r="-201730"/>
              </a:stretch>
            </a:blipFill>
          </p:spPr>
        </p:sp>
      </p:grpSp>
      <p:sp>
        <p:nvSpPr>
          <p:cNvPr id="20" name="Freeform 20"/>
          <p:cNvSpPr/>
          <p:nvPr/>
        </p:nvSpPr>
        <p:spPr>
          <a:xfrm>
            <a:off x="1742872" y="290134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9" y="0"/>
                </a:lnTo>
                <a:lnTo>
                  <a:pt x="6356959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210891" y="2882292"/>
            <a:ext cx="6356958" cy="6356958"/>
          </a:xfrm>
          <a:custGeom>
            <a:avLst/>
            <a:gdLst/>
            <a:ahLst/>
            <a:cxnLst/>
            <a:rect l="l" t="t" r="r" b="b"/>
            <a:pathLst>
              <a:path w="6356958" h="6356958">
                <a:moveTo>
                  <a:pt x="0" y="0"/>
                </a:moveTo>
                <a:lnTo>
                  <a:pt x="6356958" y="0"/>
                </a:lnTo>
                <a:lnTo>
                  <a:pt x="6356958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815927" y="1075698"/>
            <a:ext cx="10656146" cy="10551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211"/>
              </a:lnSpc>
              <a:spcBef>
                <a:spcPct val="0"/>
              </a:spcBef>
            </a:pPr>
            <a:r>
              <a:rPr lang="en-US" sz="6842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ANALYSIS SENTIMENT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D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91592" y="1717521"/>
            <a:ext cx="6376662" cy="6376662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682767" y="1195545"/>
            <a:ext cx="7594311" cy="7594311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2079898" y="3494967"/>
            <a:ext cx="4800049" cy="278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88"/>
              </a:lnSpc>
              <a:spcBef>
                <a:spcPct val="0"/>
              </a:spcBef>
            </a:pPr>
            <a:r>
              <a:rPr lang="en-US" sz="6073" b="1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INSIGHT ANALYSIS SENTIMENT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48423" y="2662239"/>
            <a:ext cx="6886700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M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odel manual cenderung</a:t>
            </a:r>
            <a:r>
              <a:rPr lang="en-US" sz="2231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 lebih tegas atau konservatif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mengklasifikasikan beberapa teks netral sebagai positif atau negatif.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039229" y="2584516"/>
            <a:ext cx="1371267" cy="137126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029553" y="4526970"/>
            <a:ext cx="1371267" cy="137126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029553" y="6516233"/>
            <a:ext cx="1371267" cy="1371267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7E3B2"/>
            </a:solidFill>
            <a:ln w="95250" cap="sq">
              <a:solidFill>
                <a:srgbClr val="051D40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05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9348603" y="2912898"/>
            <a:ext cx="733166" cy="714504"/>
          </a:xfrm>
          <a:custGeom>
            <a:avLst/>
            <a:gdLst/>
            <a:ahLst/>
            <a:cxnLst/>
            <a:rect l="l" t="t" r="r" b="b"/>
            <a:pathLst>
              <a:path w="733166" h="714504">
                <a:moveTo>
                  <a:pt x="0" y="0"/>
                </a:moveTo>
                <a:lnTo>
                  <a:pt x="733167" y="0"/>
                </a:lnTo>
                <a:lnTo>
                  <a:pt x="733167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0848423" y="4604692"/>
            <a:ext cx="6886700" cy="1168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T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extBlob lebih </a:t>
            </a:r>
            <a:r>
              <a:rPr lang="en-US" sz="2231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lunak secara linguistik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sehingga lebih sering mengelompokkan ulasan dengan nada campuran ke dalam kategori netral.</a:t>
            </a:r>
          </a:p>
        </p:txBody>
      </p:sp>
      <p:sp>
        <p:nvSpPr>
          <p:cNvPr id="19" name="Freeform 19"/>
          <p:cNvSpPr/>
          <p:nvPr/>
        </p:nvSpPr>
        <p:spPr>
          <a:xfrm>
            <a:off x="9422383" y="4890380"/>
            <a:ext cx="585607" cy="669613"/>
          </a:xfrm>
          <a:custGeom>
            <a:avLst/>
            <a:gdLst/>
            <a:ahLst/>
            <a:cxnLst/>
            <a:rect l="l" t="t" r="r" b="b"/>
            <a:pathLst>
              <a:path w="585607" h="669613">
                <a:moveTo>
                  <a:pt x="0" y="0"/>
                </a:moveTo>
                <a:lnTo>
                  <a:pt x="585607" y="0"/>
                </a:lnTo>
                <a:lnTo>
                  <a:pt x="585607" y="669613"/>
                </a:lnTo>
                <a:lnTo>
                  <a:pt x="0" y="669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0848423" y="6398693"/>
            <a:ext cx="6886700" cy="15587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78"/>
              </a:lnSpc>
              <a:spcBef>
                <a:spcPct val="0"/>
              </a:spcBef>
            </a:pPr>
            <a:r>
              <a:rPr lang="en-US" sz="2231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K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ombinasi keduanya menghasilkan pemahaman yang lebih akurat terhadap </a:t>
            </a:r>
            <a:r>
              <a:rPr lang="en-US" sz="2231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emosi pelanggan sebenarnya</a:t>
            </a:r>
            <a:r>
              <a:rPr lang="en-US" sz="2231" u="none" strike="noStrike">
                <a:solidFill>
                  <a:srgbClr val="FFFFFF"/>
                </a:solidFill>
                <a:latin typeface="Almarai"/>
                <a:ea typeface="Almarai"/>
                <a:cs typeface="Almarai"/>
                <a:sym typeface="Almarai"/>
              </a:rPr>
              <a:t>, sehingga membantu perusahaan dalam meningkatkan </a:t>
            </a:r>
            <a:r>
              <a:rPr lang="en-US" sz="2231" b="1" u="none" strike="noStrike">
                <a:solidFill>
                  <a:srgbClr val="FFFFFF"/>
                </a:solidFill>
                <a:latin typeface="Almarai Bold"/>
                <a:ea typeface="Almarai Bold"/>
                <a:cs typeface="Almarai Bold"/>
                <a:sym typeface="Almarai Bold"/>
              </a:rPr>
              <a:t>pengalaman dan kepuasan pelanggan.</a:t>
            </a:r>
          </a:p>
        </p:txBody>
      </p:sp>
      <p:sp>
        <p:nvSpPr>
          <p:cNvPr id="21" name="Freeform 21"/>
          <p:cNvSpPr/>
          <p:nvPr/>
        </p:nvSpPr>
        <p:spPr>
          <a:xfrm>
            <a:off x="9441735" y="6831540"/>
            <a:ext cx="566255" cy="720926"/>
          </a:xfrm>
          <a:custGeom>
            <a:avLst/>
            <a:gdLst/>
            <a:ahLst/>
            <a:cxnLst/>
            <a:rect l="l" t="t" r="r" b="b"/>
            <a:pathLst>
              <a:path w="566255" h="720926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7259300" y="2066886"/>
            <a:ext cx="5754080" cy="8220114"/>
            <a:chOff x="0" y="0"/>
            <a:chExt cx="4445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4" name="Group 24"/>
          <p:cNvGrpSpPr/>
          <p:nvPr/>
        </p:nvGrpSpPr>
        <p:grpSpPr>
          <a:xfrm rot="-10800000">
            <a:off x="-4725380" y="5468707"/>
            <a:ext cx="5754080" cy="8220114"/>
            <a:chOff x="0" y="0"/>
            <a:chExt cx="4445000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6" name="Group 26"/>
          <p:cNvGrpSpPr/>
          <p:nvPr/>
        </p:nvGrpSpPr>
        <p:grpSpPr>
          <a:xfrm>
            <a:off x="15763958" y="-781916"/>
            <a:ext cx="1683983" cy="2405689"/>
            <a:chOff x="0" y="0"/>
            <a:chExt cx="4445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445000" cy="6350000"/>
            </a:xfrm>
            <a:custGeom>
              <a:avLst/>
              <a:gdLst/>
              <a:ahLst/>
              <a:cxnLst/>
              <a:rect l="l" t="t" r="r" b="b"/>
              <a:pathLst>
                <a:path w="4445000" h="6350000">
                  <a:moveTo>
                    <a:pt x="2222500" y="6350000"/>
                  </a:moveTo>
                  <a:cubicBezTo>
                    <a:pt x="995680" y="6350000"/>
                    <a:pt x="0" y="5354320"/>
                    <a:pt x="0" y="4127500"/>
                  </a:cubicBezTo>
                  <a:lnTo>
                    <a:pt x="0" y="2222500"/>
                  </a:lnTo>
                  <a:cubicBezTo>
                    <a:pt x="0" y="995680"/>
                    <a:pt x="995680" y="0"/>
                    <a:pt x="2222500" y="0"/>
                  </a:cubicBezTo>
                  <a:cubicBezTo>
                    <a:pt x="3449320" y="0"/>
                    <a:pt x="4445000" y="995680"/>
                    <a:pt x="4445000" y="2222500"/>
                  </a:cubicBezTo>
                  <a:lnTo>
                    <a:pt x="4445000" y="4127500"/>
                  </a:lnTo>
                  <a:cubicBezTo>
                    <a:pt x="4445000" y="5354320"/>
                    <a:pt x="3449320" y="6350000"/>
                    <a:pt x="2222500" y="6350000"/>
                  </a:cubicBezTo>
                  <a:close/>
                </a:path>
              </a:pathLst>
            </a:custGeom>
            <a:blipFill>
              <a:blip r:embed="rId2"/>
              <a:stretch>
                <a:fillRect l="-201730" r="-201730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 rot="5400000">
            <a:off x="14391539" y="875530"/>
            <a:ext cx="841991" cy="84199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126211" r="-126211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598</Words>
  <Application>Microsoft Office PowerPoint</Application>
  <PresentationFormat>Custom</PresentationFormat>
  <Paragraphs>81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Almarai</vt:lpstr>
      <vt:lpstr>Arial</vt:lpstr>
      <vt:lpstr>Almarai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Professional Business Project Presentation </dc:title>
  <cp:lastModifiedBy>LENOVO GAMING 3</cp:lastModifiedBy>
  <cp:revision>2</cp:revision>
  <dcterms:created xsi:type="dcterms:W3CDTF">2006-08-16T00:00:00Z</dcterms:created>
  <dcterms:modified xsi:type="dcterms:W3CDTF">2025-10-24T14:24:19Z</dcterms:modified>
  <dc:identifier>DAG2ao8GMn4</dc:identifier>
</cp:coreProperties>
</file>